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32"/>
  </p:notesMasterIdLst>
  <p:sldIdLst>
    <p:sldId id="405" r:id="rId2"/>
    <p:sldId id="391" r:id="rId3"/>
    <p:sldId id="410" r:id="rId4"/>
    <p:sldId id="392" r:id="rId5"/>
    <p:sldId id="277" r:id="rId6"/>
    <p:sldId id="365" r:id="rId7"/>
    <p:sldId id="378" r:id="rId8"/>
    <p:sldId id="409" r:id="rId9"/>
    <p:sldId id="315" r:id="rId10"/>
    <p:sldId id="375" r:id="rId11"/>
    <p:sldId id="376" r:id="rId12"/>
    <p:sldId id="406" r:id="rId13"/>
    <p:sldId id="367" r:id="rId14"/>
    <p:sldId id="381" r:id="rId15"/>
    <p:sldId id="380" r:id="rId16"/>
    <p:sldId id="368" r:id="rId17"/>
    <p:sldId id="334" r:id="rId18"/>
    <p:sldId id="374" r:id="rId19"/>
    <p:sldId id="379" r:id="rId20"/>
    <p:sldId id="382" r:id="rId21"/>
    <p:sldId id="383" r:id="rId22"/>
    <p:sldId id="384" r:id="rId23"/>
    <p:sldId id="412" r:id="rId24"/>
    <p:sldId id="411" r:id="rId25"/>
    <p:sldId id="386" r:id="rId26"/>
    <p:sldId id="385" r:id="rId27"/>
    <p:sldId id="389" r:id="rId28"/>
    <p:sldId id="390" r:id="rId29"/>
    <p:sldId id="388" r:id="rId30"/>
    <p:sldId id="366" r:id="rId31"/>
  </p:sldIdLst>
  <p:sldSz cx="12192000" cy="6858000"/>
  <p:notesSz cx="6997700" cy="9194800"/>
  <p:embeddedFontLst>
    <p:embeddedFont>
      <p:font typeface="FreightMicro Pro Book"/>
      <p:regular r:id="rId33"/>
      <p:italic r:id="rId34"/>
    </p:embeddedFont>
    <p:embeddedFont>
      <p:font typeface="FreightMicro Pro Light"/>
      <p:regular r:id="rId35"/>
      <p:italic r:id="rId36"/>
    </p:embeddedFont>
    <p:embeddedFont>
      <p:font typeface="FreightMicro Pro Medium"/>
      <p:regular r:id="rId37"/>
      <p:italic r:id="rId38"/>
    </p:embeddedFont>
    <p:embeddedFont>
      <p:font typeface="FreightSans Pro Book" panose="02000606030000020004" pitchFamily="2" charset="0"/>
      <p:regular r:id="rId39"/>
      <p:italic r:id="rId40"/>
    </p:embeddedFont>
    <p:embeddedFont>
      <p:font typeface="Open Sans" panose="020B0606030504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Source Code Pro" panose="020B0309030403020204" pitchFamily="34" charset="0"/>
      <p:regular r:id="rId49"/>
      <p:bold r:id="rId50"/>
      <p:italic r:id="rId51"/>
      <p:boldItalic r:id="rId52"/>
    </p:embeddedFont>
    <p:embeddedFont>
      <p:font typeface="Source Code Pro Medium" panose="020B0309030403020204" pitchFamily="34" charset="0"/>
      <p:regular r:id="rId53"/>
      <p:italic r:id="rId54"/>
    </p:embeddedFont>
    <p:embeddedFont>
      <p:font typeface="Work Sans" pitchFamily="2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0337"/>
  </p:normalViewPr>
  <p:slideViewPr>
    <p:cSldViewPr snapToGrid="0">
      <p:cViewPr>
        <p:scale>
          <a:sx n="134" d="100"/>
          <a:sy n="134" d="100"/>
        </p:scale>
        <p:origin x="14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Open Sans" panose="020B0606030504020204" pitchFamily="34" charset="0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Sans Pro Book" panose="02000606030000020004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Book" panose="0200060603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Book" panose="02000606030000020004" pitchFamily="2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1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2" name="Google Shape;282;p2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ea typeface="Open Sans" panose="020B0606030504020204" pitchFamily="34" charset="0"/>
                <a:cs typeface="Open Sans" panose="020B0606030504020204" pitchFamily="34" charset="0"/>
              </a:rPr>
              <a:t>5</a:t>
            </a:fld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2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7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90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9</a:t>
            </a:fld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6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10</a:t>
            </a:fld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6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>
                <a:ea typeface="Open Sans" panose="020B0606030504020204" pitchFamily="34" charset="0"/>
                <a:cs typeface="Open Sans" panose="020B0606030504020204" pitchFamily="34" charset="0"/>
              </a:rPr>
              <a:pPr>
                <a:defRPr/>
              </a:pPr>
              <a:t>11</a:t>
            </a:fld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6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0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6999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61398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897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6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8768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5296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1038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8932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4269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9338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601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79770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19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95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6155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0178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1080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054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0222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2055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6328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5923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berkeley.edu/data-science-courses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urricularconnections.berkeley.edu/ls110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link/eecs-101" TargetMode="External"/><Relationship Id="rId2" Type="http://schemas.openxmlformats.org/officeDocument/2006/relationships/hyperlink" Target="https://eecs.link/data001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88c.org/fa23/weekly-schedule.html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howamidoing.cs88.not.cs61a.org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5F4B1-9D34-A70C-B441-18F186C5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4999" y="431074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TAs</a:t>
            </a:r>
          </a:p>
        </p:txBody>
      </p:sp>
      <p:pic>
        <p:nvPicPr>
          <p:cNvPr id="4" name="Picture 3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D4908137-BCE2-230D-D3C2-C5EF02CF1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0"/>
            <a:ext cx="9068920" cy="70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7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Tutors</a:t>
            </a:r>
          </a:p>
        </p:txBody>
      </p:sp>
      <p:pic>
        <p:nvPicPr>
          <p:cNvPr id="4" name="Picture 3" descr="A screenshot of a group of women&#10;&#10;Description automatically generated">
            <a:extLst>
              <a:ext uri="{FF2B5EF4-FFF2-40B4-BE49-F238E27FC236}">
                <a16:creationId xmlns:a16="http://schemas.microsoft.com/office/drawing/2014/main" id="{47BBFD95-17FE-C2D4-1F44-82954DE9C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-1"/>
            <a:ext cx="8078812" cy="68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3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7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CONGRATULATIONS!!</a:t>
            </a:r>
          </a:p>
        </p:txBody>
      </p:sp>
    </p:spTree>
    <p:extLst>
      <p:ext uri="{BB962C8B-B14F-4D97-AF65-F5344CB8AC3E}">
        <p14:creationId xmlns:p14="http://schemas.microsoft.com/office/powerpoint/2010/main" val="386142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9482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COME JOIN COURSE STAFF!</a:t>
            </a:r>
          </a:p>
        </p:txBody>
      </p:sp>
    </p:spTree>
    <p:extLst>
      <p:ext uri="{BB962C8B-B14F-4D97-AF65-F5344CB8AC3E}">
        <p14:creationId xmlns:p14="http://schemas.microsoft.com/office/powerpoint/2010/main" val="136788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1E5466-EB3D-2F4B-9B79-EC8B68DC6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One Big Thing…</a:t>
            </a:r>
          </a:p>
        </p:txBody>
      </p:sp>
    </p:spTree>
    <p:extLst>
      <p:ext uri="{BB962C8B-B14F-4D97-AF65-F5344CB8AC3E}">
        <p14:creationId xmlns:p14="http://schemas.microsoft.com/office/powerpoint/2010/main" val="70046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640023" y="1095532"/>
            <a:ext cx="4460875" cy="5305425"/>
          </a:xfrm>
        </p:spPr>
        <p:txBody>
          <a:bodyPr/>
          <a:lstStyle/>
          <a:p>
            <a:r>
              <a:rPr lang="en-US" sz="2400" dirty="0">
                <a:latin typeface="FreightSans Pro Book" panose="02000606030000020004" pitchFamily="2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marL="457200" lvl="1" indent="0">
              <a:buNone/>
            </a:pPr>
            <a:r>
              <a:rPr lang="en-US" sz="2400" dirty="0">
                <a:latin typeface="FreightSans Pro Book" panose="02000606030000020004" pitchFamily="2" charset="0"/>
              </a:rPr>
              <a:t>“The act of leaving out of consideration one or more properties of a complex object so as to attend to others.”</a:t>
            </a:r>
          </a:p>
          <a:p>
            <a:r>
              <a:rPr lang="en-US" sz="2400" dirty="0">
                <a:latin typeface="FreightSans Pro Book" panose="02000606030000020004" pitchFamily="2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marL="457200" lvl="1" indent="0">
              <a:buNone/>
            </a:pPr>
            <a:r>
              <a:rPr lang="en-US" sz="2400" dirty="0">
                <a:latin typeface="FreightSans Pro Book" panose="02000606030000020004" pitchFamily="2" charset="0"/>
              </a:rPr>
              <a:t>“The process of formulating general concepts by abstracting common properties of instances”</a:t>
            </a:r>
          </a:p>
          <a:p>
            <a:r>
              <a:rPr lang="en-US" sz="2400" dirty="0">
                <a:latin typeface="FreightSans Pro Book" panose="02000606030000020004" pitchFamily="2" charset="0"/>
              </a:rPr>
              <a:t>Technical terms: Compression, Quantization, Clustering, Unsupervised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5085909" y="1170326"/>
            <a:ext cx="3748088" cy="4924425"/>
          </a:xfrm>
        </p:spPr>
      </p:pic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5085909" y="6094751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dirty="0">
                <a:solidFill>
                  <a:schemeClr val="tx1"/>
                </a:solidFill>
                <a:latin typeface="FreightSans Pro Book" panose="02000606030000020004" pitchFamily="2" charset="0"/>
                <a:ea typeface="Vagrounded" charset="0"/>
                <a:cs typeface="Vagrounded" charset="0"/>
              </a:rPr>
              <a:t>Henri Matisse “Naked Blue IV”</a:t>
            </a:r>
          </a:p>
        </p:txBody>
      </p:sp>
    </p:spTree>
    <p:extLst>
      <p:ext uri="{BB962C8B-B14F-4D97-AF65-F5344CB8AC3E}">
        <p14:creationId xmlns:p14="http://schemas.microsoft.com/office/powerpoint/2010/main" val="243034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Keep on Programming</a:t>
            </a:r>
          </a:p>
        </p:txBody>
      </p:sp>
    </p:spTree>
    <p:extLst>
      <p:ext uri="{BB962C8B-B14F-4D97-AF65-F5344CB8AC3E}">
        <p14:creationId xmlns:p14="http://schemas.microsoft.com/office/powerpoint/2010/main" val="3411484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1CE1-703F-6A04-D8FC-13C5B3E9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Courses to Follow Up!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Courses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AA4E-6DAA-94B1-C5A2-7C1CFE1B5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Explore all the DS connectors</a:t>
            </a:r>
          </a:p>
          <a:p>
            <a:pPr lvl="1"/>
            <a:r>
              <a:rPr lang="en-US" sz="2400" dirty="0"/>
              <a:t> Data 88E (Econ)</a:t>
            </a:r>
          </a:p>
          <a:p>
            <a:pPr lvl="1"/>
            <a:r>
              <a:rPr lang="en-US" sz="2400" dirty="0"/>
              <a:t> Stat 88 / DATA C88S</a:t>
            </a:r>
          </a:p>
          <a:p>
            <a:r>
              <a:rPr lang="en-US" sz="2400" dirty="0"/>
              <a:t> Data 100: Principles of DS</a:t>
            </a:r>
          </a:p>
          <a:p>
            <a:r>
              <a:rPr lang="en-US" sz="2400" dirty="0"/>
              <a:t> Data 101: Data Engineering</a:t>
            </a:r>
          </a:p>
          <a:p>
            <a:r>
              <a:rPr lang="en-US" sz="2400" dirty="0"/>
              <a:t> Data 102: Data, Inference, and Decisions</a:t>
            </a:r>
          </a:p>
          <a:p>
            <a:r>
              <a:rPr lang="en-US" sz="2400" dirty="0"/>
              <a:t>Data 104: Human Context and Ethics</a:t>
            </a:r>
          </a:p>
          <a:p>
            <a:r>
              <a:rPr lang="en-US" sz="2400" dirty="0"/>
              <a:t> Data 140: Probability</a:t>
            </a:r>
          </a:p>
          <a:p>
            <a:r>
              <a:rPr lang="en-US" sz="2400" dirty="0"/>
              <a:t> INFO – Course Schedule Varies!</a:t>
            </a:r>
          </a:p>
          <a:p>
            <a:pPr lvl="1"/>
            <a:r>
              <a:rPr lang="en-US" sz="2400" dirty="0"/>
              <a:t> INFO C103 in Spring: "History of Information"</a:t>
            </a:r>
          </a:p>
          <a:p>
            <a:pPr lvl="1"/>
            <a:r>
              <a:rPr lang="en-US" sz="2400" dirty="0"/>
              <a:t> Some Database courses, web development, etc.</a:t>
            </a:r>
          </a:p>
        </p:txBody>
      </p:sp>
    </p:spTree>
    <p:extLst>
      <p:ext uri="{BB962C8B-B14F-4D97-AF65-F5344CB8AC3E}">
        <p14:creationId xmlns:p14="http://schemas.microsoft.com/office/powerpoint/2010/main" val="348278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3C8-847D-2E48-8AD4-4E386C65A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6EA7-D64B-9440-A4BA-58660483E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</p:spPr>
        <p:txBody>
          <a:bodyPr/>
          <a:lstStyle/>
          <a:p>
            <a:r>
              <a:rPr lang="en-US" dirty="0"/>
              <a:t>Ants – Main deadline tonight</a:t>
            </a:r>
          </a:p>
          <a:p>
            <a:pPr lvl="1"/>
            <a:r>
              <a:rPr lang="en-US" dirty="0"/>
              <a:t> Can request extensions if needed, but not beyond 12/8</a:t>
            </a:r>
          </a:p>
          <a:p>
            <a:pPr lvl="1"/>
            <a:r>
              <a:rPr lang="en-US" dirty="0"/>
              <a:t> Remember to add your partner in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b="1" dirty="0"/>
              <a:t>Please complete the course feedback survey</a:t>
            </a:r>
          </a:p>
          <a:p>
            <a:pPr lvl="1"/>
            <a:r>
              <a:rPr lang="en-US" dirty="0"/>
              <a:t> Extra Credit if you do. </a:t>
            </a:r>
            <a:r>
              <a:rPr lang="en-US" dirty="0">
                <a:sym typeface="Wingdings" pitchFamily="2" charset="2"/>
              </a:rPr>
              <a:t> More EC if 70% fill it out!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25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81B5-5851-D70A-FBFE-42E11386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9941-72DB-D80B-7888-5C00F9B5F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CS61B: (conventional) data structures, statically typed production languages.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CS61C: computing architecture and hardware as programmers see it.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CS70: Discrete Math and Probability Theory.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CS170, CS171, CS172, CS174: “Theory”—analysis and construction of algorithms, cryptography, computability, complexity, combinatorics, use of probabilistic algorithms and analysis.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CS161: Security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CS162: Operating systems.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CS164: Implementation of programming languages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CS168: Introduction to the Internet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CS160, CS169: User interfaces, software engineering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inherit"/>
              </a:rPr>
              <a:t>CS176: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809777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F80F-402C-A009-C760-C847ADF1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Courses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0A099-40D7-6927-7D1A-F758CFAFA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400" dirty="0">
                <a:solidFill>
                  <a:srgbClr val="0072C1"/>
                </a:solidFill>
                <a:latin typeface="Roboto" pitchFamily="2" charset="0"/>
              </a:rPr>
              <a:t>* </a:t>
            </a:r>
            <a:r>
              <a:rPr lang="en-US" sz="2400" dirty="0">
                <a:effectLst/>
                <a:latin typeface="inherit"/>
              </a:rPr>
              <a:t>CS182, CS188, CS189: Neural networks, Artificial intelligence, Machine Learning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CS184: Graphics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CS186: Databases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CS191: Quantum Computing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CS195: Social Implications of Computing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16A, 16B: Designing Information Systems and Devices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126: Probability and Random Processes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EECS149: Embedded Systems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EECS 151: Digital Design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CS194: Special topics. (e.g.) computational photography and image manipulation, cryptography, cyberwar.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inherit"/>
              </a:rPr>
              <a:t>Plus graduate courses on these subjects and more.</a:t>
            </a:r>
          </a:p>
        </p:txBody>
      </p:sp>
    </p:spTree>
    <p:extLst>
      <p:ext uri="{BB962C8B-B14F-4D97-AF65-F5344CB8AC3E}">
        <p14:creationId xmlns:p14="http://schemas.microsoft.com/office/powerpoint/2010/main" val="200266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70B3-37B0-3BBA-A008-DCA3DA1E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 Courses Are There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CDDC-B859-C232-DF08-36A877A6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EE105: Microelectronic Devices and Circuits.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EE106: Robotics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EE118, EE134: Optical Engineering, </a:t>
            </a:r>
            <a:r>
              <a:rPr lang="en-US" sz="2000" dirty="0" err="1">
                <a:effectLst/>
                <a:latin typeface="inherit"/>
              </a:rPr>
              <a:t>Photovotalaic</a:t>
            </a:r>
            <a:r>
              <a:rPr lang="en-US" sz="2000" dirty="0">
                <a:effectLst/>
                <a:latin typeface="inherit"/>
              </a:rPr>
              <a:t> Devices.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EE120: Signals and Systems.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EE123: Digital Signal Processing.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EE126: Probability and Random Processes.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EE130: Integrated Circuit Devices.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EE137A: Power Circuits.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EE140: Linear Integrated Circuits (analog circuits, amplifiers).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EE142: Integrated Circuits for Communication.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EE143: Microfabrication Technology.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EE147: Micromechanical Systems (MEMS).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inherit"/>
              </a:rPr>
              <a:t>EE192: Mechatronic Design.</a:t>
            </a:r>
          </a:p>
        </p:txBody>
      </p:sp>
    </p:spTree>
    <p:extLst>
      <p:ext uri="{BB962C8B-B14F-4D97-AF65-F5344CB8AC3E}">
        <p14:creationId xmlns:p14="http://schemas.microsoft.com/office/powerpoint/2010/main" val="323096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3D8C79-E725-4461-167E-F774C362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Course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C9C03-633A-907F-0080-E80EE812C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INFO C103</a:t>
            </a:r>
          </a:p>
          <a:p>
            <a:r>
              <a:rPr lang="en-US" dirty="0"/>
              <a:t> Computational Photography – especially if you like photoshop</a:t>
            </a:r>
          </a:p>
          <a:p>
            <a:r>
              <a:rPr lang="en-US" dirty="0"/>
              <a:t> HCE Courses</a:t>
            </a:r>
          </a:p>
          <a:p>
            <a:r>
              <a:rPr lang="en-US" dirty="0"/>
              <a:t> History, Poli Sci, Psychology</a:t>
            </a:r>
          </a:p>
          <a:p>
            <a:r>
              <a:rPr lang="en-US" dirty="0"/>
              <a:t> LS110 Brilliance of Berkeley (Spring)</a:t>
            </a:r>
          </a:p>
          <a:p>
            <a:pPr lvl="1"/>
            <a:r>
              <a:rPr lang="en-US" dirty="0">
                <a:hlinkClick r:id="rId2"/>
              </a:rPr>
              <a:t> https://curricularconnections.berkeley.edu/ls110/</a:t>
            </a:r>
            <a:endParaRPr lang="en-US" dirty="0"/>
          </a:p>
          <a:p>
            <a:pPr lvl="1"/>
            <a:r>
              <a:rPr lang="en-US" dirty="0"/>
              <a:t> An 'experiment' of sorts, but seems cool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7453D-D311-2033-6207-C11B3829B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8C686A-309A-D3FE-D7F0-2C77CAD46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What's next? (Otherwise)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DD492-2B42-A833-38E3-00014E5A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inherit"/>
              </a:rPr>
              <a:t>Programming contests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inherit"/>
              </a:rPr>
              <a:t>Hackathons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inherit"/>
              </a:rPr>
              <a:t>More paradigms and languages: the web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inherit"/>
              </a:rPr>
              <a:t>The open-source world: Go out and build something!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inherit"/>
              </a:rPr>
              <a:t>Above all: Have fun!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7F1E2-345B-C402-6E80-044468AEE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7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And there's lots more to Python!</a:t>
            </a:r>
          </a:p>
        </p:txBody>
      </p:sp>
    </p:spTree>
    <p:extLst>
      <p:ext uri="{BB962C8B-B14F-4D97-AF65-F5344CB8AC3E}">
        <p14:creationId xmlns:p14="http://schemas.microsoft.com/office/powerpoint/2010/main" val="3982070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2F3CB-971D-AA2F-AFCB-DAAFA535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8871B-900D-A515-4909-C9F6667F1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Almost anything!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Webapp backends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 scraping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Natural Language Processing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Data analysis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Machine Learning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Scientific computing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Games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2CE7-C620-A0D5-D7AC-1AEC37D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0D43-30E2-529F-04FC-C7DF85D3F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Work Sans" pitchFamily="2" charset="77"/>
              </a:rPr>
              <a:t>Almost anything!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Thanks to libraries!</a:t>
            </a:r>
          </a:p>
          <a:p>
            <a:pPr algn="l" fontAlgn="base"/>
            <a:r>
              <a:rPr lang="en-US" dirty="0">
                <a:solidFill>
                  <a:srgbClr val="000000"/>
                </a:solidFill>
                <a:latin typeface="inherit"/>
              </a:rPr>
              <a:t> Don't try to memorize libraries, learn how to learn how to use them!</a:t>
            </a:r>
            <a:endParaRPr lang="en-US" b="0" i="0" u="none" strike="noStrike" dirty="0">
              <a:solidFill>
                <a:srgbClr val="000000"/>
              </a:solidFill>
              <a:effectLst/>
              <a:latin typeface="Work Sans" pitchFamily="2" charset="77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Webapp backends (Flask, Django)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Web scraping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BeautifulSoup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Natural Language Processing (NLTK)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Data analysis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Numpy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Pandas, Matplotlib)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Machine Learning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FastAi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PyTorch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Keras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Scientific computing (SciPy)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Games 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inherit"/>
              </a:rPr>
              <a:t>Pygame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022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FC89-82A0-5AB1-B84C-23CD461E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(Reminder) Peer Resources: Join 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29E1C-40C4-A6C8-64A6-B4F27F0CB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https://eecs.link/data001</a:t>
            </a:r>
            <a:r>
              <a:rPr lang="en-US" dirty="0"/>
              <a:t> - Data 001 Ed Group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https://eecs.link/eecs101</a:t>
            </a:r>
            <a:r>
              <a:rPr lang="en-US" dirty="0"/>
              <a:t> - EECS 101 Ed Group</a:t>
            </a:r>
          </a:p>
        </p:txBody>
      </p:sp>
    </p:spTree>
    <p:extLst>
      <p:ext uri="{BB962C8B-B14F-4D97-AF65-F5344CB8AC3E}">
        <p14:creationId xmlns:p14="http://schemas.microsoft.com/office/powerpoint/2010/main" val="2044665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C429C3-E70E-E347-B15A-92F0544E4E7B}"/>
              </a:ext>
            </a:extLst>
          </p:cNvPr>
          <p:cNvSpPr txBox="1">
            <a:spLocks/>
          </p:cNvSpPr>
          <p:nvPr/>
        </p:nvSpPr>
        <p:spPr bwMode="auto">
          <a:xfrm>
            <a:off x="1725118" y="2693987"/>
            <a:ext cx="8458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i="0" baseline="0">
                <a:solidFill>
                  <a:srgbClr val="0332B7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buClrTx/>
              <a:buFontTx/>
            </a:pPr>
            <a:r>
              <a:rPr lang="en-US" sz="3600" b="1" dirty="0"/>
              <a:t>Ask Us Anything!</a:t>
            </a:r>
          </a:p>
        </p:txBody>
      </p:sp>
    </p:spTree>
    <p:extLst>
      <p:ext uri="{BB962C8B-B14F-4D97-AF65-F5344CB8AC3E}">
        <p14:creationId xmlns:p14="http://schemas.microsoft.com/office/powerpoint/2010/main" val="210921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9CCE7-EB8B-A8AC-9B60-60EB046E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Week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176D-FF3B-58C0-408E-40A729E34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Double check the calendar / Ed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  <a:hlinkClick r:id="rId2"/>
              </a:rPr>
              <a:t>https://c88c.org/fa23/weekly-schedule.html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>
                <a:sym typeface="Wingdings" pitchFamily="2" charset="2"/>
              </a:rPr>
              <a:t> Will hold review sessions (led by TAs + Tutors) during class times</a:t>
            </a:r>
          </a:p>
          <a:p>
            <a:pPr lvl="1"/>
            <a:r>
              <a:rPr lang="en-US" dirty="0">
                <a:sym typeface="Wingdings" pitchFamily="2" charset="2"/>
              </a:rPr>
              <a:t> i.e. MW 2-3pm.</a:t>
            </a:r>
          </a:p>
          <a:p>
            <a:r>
              <a:rPr lang="en-US" dirty="0">
                <a:sym typeface="Wingdings" pitchFamily="2" charset="2"/>
              </a:rPr>
              <a:t> My advice:</a:t>
            </a:r>
          </a:p>
          <a:p>
            <a:pPr lvl="1"/>
            <a:r>
              <a:rPr lang="en-US" dirty="0">
                <a:sym typeface="Wingdings" pitchFamily="2" charset="2"/>
              </a:rPr>
              <a:t> Finish up the HW/Projects. Then take a break for 1-2 days.</a:t>
            </a:r>
          </a:p>
          <a:p>
            <a:pPr lvl="1"/>
            <a:r>
              <a:rPr lang="en-US" dirty="0">
                <a:sym typeface="Wingdings" pitchFamily="2" charset="2"/>
              </a:rPr>
              <a:t> Then study for exams 	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A378F-978F-148D-5871-4F6B41E1A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73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D9DC0C-B74F-2C44-9C36-B03712B35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D04C2C-180F-FD43-828F-461B0FC07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(Again!)</a:t>
            </a:r>
          </a:p>
        </p:txBody>
      </p:sp>
    </p:spTree>
    <p:extLst>
      <p:ext uri="{BB962C8B-B14F-4D97-AF65-F5344CB8AC3E}">
        <p14:creationId xmlns:p14="http://schemas.microsoft.com/office/powerpoint/2010/main" val="231812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BD28-DB89-E4C1-A483-1350DEA0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E9D4-47B1-0202-1669-4C1742A9F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Time: Thurs 3-6pm</a:t>
            </a:r>
          </a:p>
          <a:p>
            <a:pPr lvl="1"/>
            <a:r>
              <a:rPr lang="en-US" dirty="0"/>
              <a:t> We'll be split in 3 rooms; emails to be sent next week</a:t>
            </a:r>
          </a:p>
          <a:p>
            <a:pPr lvl="1"/>
            <a:r>
              <a:rPr lang="en-US" dirty="0"/>
              <a:t> Confirmations on accommodations, alt times sent soon.  </a:t>
            </a:r>
          </a:p>
          <a:p>
            <a:r>
              <a:rPr lang="en-US" dirty="0"/>
              <a:t> Similar to Midterm!</a:t>
            </a:r>
          </a:p>
          <a:p>
            <a:pPr lvl="1"/>
            <a:r>
              <a:rPr lang="en-US" dirty="0"/>
              <a:t> Fall 2022 will be released as practice on </a:t>
            </a:r>
            <a:r>
              <a:rPr lang="en-US" dirty="0" err="1"/>
              <a:t>Gradescope</a:t>
            </a:r>
            <a:r>
              <a:rPr lang="en-US" dirty="0"/>
              <a:t>, but is very different.  (Not sure if we have a solutions doc </a:t>
            </a:r>
            <a:r>
              <a:rPr lang="en-US" dirty="0" err="1"/>
              <a:t>tho</a:t>
            </a:r>
            <a:r>
              <a:rPr lang="en-US" dirty="0"/>
              <a:t>)</a:t>
            </a:r>
          </a:p>
          <a:p>
            <a:r>
              <a:rPr lang="en-US" dirty="0"/>
              <a:t>Clobber Policy:</a:t>
            </a:r>
          </a:p>
          <a:p>
            <a:pPr lvl="1"/>
            <a:r>
              <a:rPr lang="en-US" dirty="0"/>
              <a:t> If you improve upon your midterm score, your midterm score goes up</a:t>
            </a:r>
          </a:p>
          <a:p>
            <a:r>
              <a:rPr lang="en-US" dirty="0"/>
              <a:t> Everything in class is in scope, but focus on post-midterm topics.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7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F715FB-EAE9-B76F-EEE1-2BFD1634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Brain Full Yet?</a:t>
            </a:r>
          </a:p>
        </p:txBody>
      </p:sp>
      <p:sp>
        <p:nvSpPr>
          <p:cNvPr id="286" name="Google Shape;286;p33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2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Data: values, literals, operations, 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List, Tuples, Dictionaries</a:t>
            </a:r>
          </a:p>
          <a:p>
            <a:r>
              <a:rPr lang="en-US" dirty="0"/>
              <a:t>Function Definition Statement</a:t>
            </a:r>
          </a:p>
          <a:p>
            <a:r>
              <a:rPr lang="en-US" dirty="0"/>
              <a:t>Conditional Statement</a:t>
            </a:r>
          </a:p>
          <a:p>
            <a:r>
              <a:rPr lang="en-US" dirty="0"/>
              <a:t>Iteration: list comp, for, while</a:t>
            </a:r>
          </a:p>
          <a:p>
            <a:r>
              <a:rPr lang="en-US" dirty="0"/>
              <a:t>Lambda function expr.</a:t>
            </a:r>
          </a:p>
          <a:p>
            <a:r>
              <a:rPr lang="en-US" dirty="0"/>
              <a:t>Higher Order Functions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Higher order function patterns</a:t>
            </a:r>
          </a:p>
          <a:p>
            <a:pPr lvl="1"/>
            <a:r>
              <a:rPr lang="en-US" dirty="0"/>
              <a:t>Map, Filter, Reduce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Abstract Data Types</a:t>
            </a:r>
          </a:p>
          <a:p>
            <a:r>
              <a:rPr lang="en-US" dirty="0"/>
              <a:t>Mutation</a:t>
            </a:r>
          </a:p>
          <a:p>
            <a:r>
              <a:rPr lang="en-US" dirty="0"/>
              <a:t>Class &amp; Inheritance</a:t>
            </a:r>
          </a:p>
          <a:p>
            <a:r>
              <a:rPr lang="en-US" dirty="0"/>
              <a:t>Exceptions</a:t>
            </a:r>
          </a:p>
          <a:p>
            <a:r>
              <a:rPr lang="en-US" dirty="0"/>
              <a:t>Iterators &amp; Generators</a:t>
            </a:r>
          </a:p>
          <a:p>
            <a:r>
              <a:rPr lang="en-US" dirty="0"/>
              <a:t>SQL / Declarative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6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9A88-C26C-D544-BB84-10D459DD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0638-24DD-6047-AA14-06CA9D61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  <a:hlinkClick r:id="rId2"/>
              </a:rPr>
              <a:t>http://howamidoing.c88c.org/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 We will periodically update over the next weeks.</a:t>
            </a:r>
          </a:p>
          <a:p>
            <a:pPr lvl="1"/>
            <a:r>
              <a:rPr lang="en-US" dirty="0"/>
              <a:t>Sum everything up!</a:t>
            </a:r>
          </a:p>
          <a:p>
            <a:r>
              <a:rPr lang="en-US" dirty="0"/>
              <a:t> Lecture Self-Checks</a:t>
            </a:r>
          </a:p>
          <a:p>
            <a:pPr lvl="2"/>
            <a:r>
              <a:rPr lang="en-US" dirty="0"/>
              <a:t> Basically everyone </a:t>
            </a:r>
            <a:r>
              <a:rPr lang="en-US" i="1" dirty="0"/>
              <a:t>should</a:t>
            </a:r>
            <a:r>
              <a:rPr lang="en-US" dirty="0"/>
              <a:t> 20/20 on the lecture self-checks. That's the point.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2"/>
            <a:r>
              <a:rPr lang="en-US" dirty="0">
                <a:sym typeface="Wingdings" pitchFamily="2" charset="2"/>
              </a:rPr>
              <a:t> Correctness </a:t>
            </a:r>
            <a:r>
              <a:rPr lang="en-US" i="1" dirty="0">
                <a:sym typeface="Wingdings" pitchFamily="2" charset="2"/>
              </a:rPr>
              <a:t>does</a:t>
            </a:r>
            <a:r>
              <a:rPr lang="en-US" dirty="0">
                <a:sym typeface="Wingdings" pitchFamily="2" charset="2"/>
              </a:rPr>
              <a:t> count! </a:t>
            </a:r>
            <a:r>
              <a:rPr lang="en-US" b="1" dirty="0">
                <a:sym typeface="Wingdings" pitchFamily="2" charset="2"/>
              </a:rPr>
              <a:t>Resubmit them, if you haven't gotten them right. </a:t>
            </a:r>
            <a:r>
              <a:rPr lang="en-US" dirty="0">
                <a:sym typeface="Wingdings" pitchFamily="2" charset="2"/>
              </a:rPr>
              <a:t>(No late penalty!) Lateness does not matter</a:t>
            </a:r>
          </a:p>
          <a:p>
            <a:pPr lvl="2"/>
            <a:r>
              <a:rPr lang="en-US" dirty="0">
                <a:sym typeface="Wingdings" pitchFamily="2" charset="2"/>
              </a:rPr>
              <a:t> There are 26 self-checks which means you could have skipped 6 lectures</a:t>
            </a:r>
          </a:p>
          <a:p>
            <a:pPr lvl="2"/>
            <a:r>
              <a:rPr lang="en-US" dirty="0">
                <a:sym typeface="Wingdings" pitchFamily="2" charset="2"/>
              </a:rPr>
              <a:t> There's a few "bonus" ones on Gradescope, just from different semesters that are optional practice, but can get you to 20 pts if you need.</a:t>
            </a:r>
          </a:p>
        </p:txBody>
      </p:sp>
    </p:spTree>
    <p:extLst>
      <p:ext uri="{BB962C8B-B14F-4D97-AF65-F5344CB8AC3E}">
        <p14:creationId xmlns:p14="http://schemas.microsoft.com/office/powerpoint/2010/main" val="169845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You's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17A0-964C-B84E-344C-B27D10AA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E647-BBB0-8D7B-609F-039C7F54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658600" cy="5257800"/>
          </a:xfrm>
        </p:spPr>
        <p:txBody>
          <a:bodyPr numCol="3"/>
          <a:lstStyle/>
          <a:p>
            <a:r>
              <a:rPr lang="en-US" sz="3200" b="1" dirty="0"/>
              <a:t>Head TAs:</a:t>
            </a:r>
            <a:endParaRPr lang="en-US" sz="3200" dirty="0"/>
          </a:p>
          <a:p>
            <a:pPr lvl="1"/>
            <a:r>
              <a:rPr lang="en-US" sz="3200" dirty="0"/>
              <a:t> Hridhay Suresh</a:t>
            </a:r>
          </a:p>
          <a:p>
            <a:pPr lvl="1"/>
            <a:r>
              <a:rPr lang="en-US" sz="3200" dirty="0"/>
              <a:t> Jessica Lin</a:t>
            </a:r>
          </a:p>
          <a:p>
            <a:pPr marL="192881" lvl="1" indent="0">
              <a:buNone/>
            </a:pP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endParaRPr lang="en-US" sz="3200" dirty="0"/>
          </a:p>
          <a:p>
            <a:pPr marL="192881" lvl="1" indent="0">
              <a:buNone/>
            </a:pPr>
            <a:br>
              <a:rPr lang="en-US" sz="3200" dirty="0"/>
            </a:br>
            <a:endParaRPr lang="en-US" sz="3200" dirty="0"/>
          </a:p>
          <a:p>
            <a:r>
              <a:rPr lang="en-US" sz="3200" b="1" dirty="0"/>
              <a:t> TAs:</a:t>
            </a:r>
          </a:p>
          <a:p>
            <a:pPr lvl="1"/>
            <a:r>
              <a:rPr lang="en-US" sz="3200" dirty="0"/>
              <a:t>Ethan </a:t>
            </a:r>
            <a:r>
              <a:rPr lang="en-US" sz="3200" dirty="0" err="1"/>
              <a:t>Yoo</a:t>
            </a:r>
            <a:endParaRPr lang="en-US" sz="3200" dirty="0"/>
          </a:p>
          <a:p>
            <a:pPr lvl="1"/>
            <a:r>
              <a:rPr lang="en-US" sz="3200" dirty="0"/>
              <a:t>Karim </a:t>
            </a:r>
            <a:r>
              <a:rPr lang="en-US" sz="3200" dirty="0" err="1"/>
              <a:t>Kaylani</a:t>
            </a:r>
            <a:endParaRPr lang="en-US" sz="3200" dirty="0"/>
          </a:p>
          <a:p>
            <a:pPr lvl="1"/>
            <a:r>
              <a:rPr lang="en-US" sz="3200" dirty="0"/>
              <a:t>Michelle Chen</a:t>
            </a:r>
          </a:p>
          <a:p>
            <a:pPr lvl="1"/>
            <a:r>
              <a:rPr lang="en-US" sz="3200" dirty="0"/>
              <a:t>John Teng</a:t>
            </a:r>
          </a:p>
          <a:p>
            <a:pPr lvl="1"/>
            <a:r>
              <a:rPr lang="en-US" sz="3200" dirty="0"/>
              <a:t>Ramya </a:t>
            </a:r>
            <a:r>
              <a:rPr lang="en-US" sz="3200" dirty="0" err="1"/>
              <a:t>Chitturi</a:t>
            </a:r>
            <a:endParaRPr lang="en-US" sz="3200" dirty="0"/>
          </a:p>
          <a:p>
            <a:pPr lvl="1"/>
            <a:r>
              <a:rPr lang="en-US" sz="3200" dirty="0"/>
              <a:t>Rebecca Dang</a:t>
            </a:r>
          </a:p>
          <a:p>
            <a:pPr marL="192881" lvl="1" indent="0">
              <a:buNone/>
            </a:pPr>
            <a:endParaRPr lang="en-US" sz="3200" dirty="0"/>
          </a:p>
          <a:p>
            <a:pPr marL="192881" lvl="1" indent="0">
              <a:buNone/>
            </a:pPr>
            <a:endParaRPr lang="en-US" sz="3200" dirty="0"/>
          </a:p>
          <a:p>
            <a:r>
              <a:rPr lang="en-US" sz="3200" dirty="0"/>
              <a:t> </a:t>
            </a:r>
            <a:r>
              <a:rPr lang="en-US" sz="3200" b="1" dirty="0"/>
              <a:t>Tutors: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Sean Yang</a:t>
            </a:r>
          </a:p>
          <a:p>
            <a:pPr lvl="1"/>
            <a:r>
              <a:rPr lang="en-US" sz="3200" dirty="0"/>
              <a:t> Angela Bi</a:t>
            </a:r>
          </a:p>
          <a:p>
            <a:pPr lvl="1"/>
            <a:r>
              <a:rPr lang="en-US" sz="3200" dirty="0" err="1"/>
              <a:t>Ananyaa</a:t>
            </a:r>
            <a:r>
              <a:rPr lang="en-US" sz="3200" dirty="0"/>
              <a:t> Jain </a:t>
            </a:r>
          </a:p>
          <a:p>
            <a:pPr lvl="1"/>
            <a:r>
              <a:rPr lang="en-US" sz="3200" dirty="0"/>
              <a:t>Christy Quang</a:t>
            </a:r>
          </a:p>
          <a:p>
            <a:pPr lvl="1"/>
            <a:r>
              <a:rPr lang="en-US" sz="3200" dirty="0"/>
              <a:t>Liliana Gonzalez</a:t>
            </a:r>
          </a:p>
          <a:p>
            <a:pPr lvl="1"/>
            <a:r>
              <a:rPr lang="en-US" sz="3200" dirty="0"/>
              <a:t>Miha </a:t>
            </a:r>
            <a:r>
              <a:rPr lang="en-US" sz="3200" dirty="0" err="1"/>
              <a:t>Bhaskaran</a:t>
            </a:r>
            <a:endParaRPr lang="en-US" sz="3200" dirty="0"/>
          </a:p>
          <a:p>
            <a:pPr lvl="1"/>
            <a:r>
              <a:rPr lang="en-US" sz="3200" dirty="0"/>
              <a:t>Morgan </a:t>
            </a:r>
            <a:r>
              <a:rPr lang="en-US" sz="3200" dirty="0" err="1"/>
              <a:t>Dehdashti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805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Head TAs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25A07-9289-B927-9431-76BEB859A774}"/>
              </a:ext>
            </a:extLst>
          </p:cNvPr>
          <p:cNvSpPr txBox="1"/>
          <p:nvPr/>
        </p:nvSpPr>
        <p:spPr>
          <a:xfrm>
            <a:off x="2325189" y="7837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person walking on a path&#10;&#10;Description automatically generated">
            <a:extLst>
              <a:ext uri="{FF2B5EF4-FFF2-40B4-BE49-F238E27FC236}">
                <a16:creationId xmlns:a16="http://schemas.microsoft.com/office/drawing/2014/main" id="{B27BDF41-F1B2-7CD0-6910-AA60D11A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306265"/>
            <a:ext cx="11982450" cy="26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401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25910</TotalTime>
  <Words>1192</Words>
  <Application>Microsoft Macintosh PowerPoint</Application>
  <PresentationFormat>Widescreen</PresentationFormat>
  <Paragraphs>191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FreightSans Pro Book</vt:lpstr>
      <vt:lpstr>FreightMicro Pro Light</vt:lpstr>
      <vt:lpstr>FreightMicro Pro Book</vt:lpstr>
      <vt:lpstr>Source Code Pro</vt:lpstr>
      <vt:lpstr>Source Code Pro Medium</vt:lpstr>
      <vt:lpstr>inherit</vt:lpstr>
      <vt:lpstr>Arial</vt:lpstr>
      <vt:lpstr>FreightMicro Pro Medium</vt:lpstr>
      <vt:lpstr>Work Sans</vt:lpstr>
      <vt:lpstr>Open Sans</vt:lpstr>
      <vt:lpstr>Roboto</vt:lpstr>
      <vt:lpstr>3_Main C88C</vt:lpstr>
      <vt:lpstr>Wrap Up</vt:lpstr>
      <vt:lpstr>Announcements</vt:lpstr>
      <vt:lpstr>Dead Week</vt:lpstr>
      <vt:lpstr>Final Exam Information</vt:lpstr>
      <vt:lpstr>Is Your Brain Full Yet?</vt:lpstr>
      <vt:lpstr>Grading Updates</vt:lpstr>
      <vt:lpstr>Thank You's!!</vt:lpstr>
      <vt:lpstr>CS88 Staff</vt:lpstr>
      <vt:lpstr>CS88 Head TAs</vt:lpstr>
      <vt:lpstr>CS88 TAs</vt:lpstr>
      <vt:lpstr>CS88 Tutors</vt:lpstr>
      <vt:lpstr>Wrap Up</vt:lpstr>
      <vt:lpstr>PowerPoint Presentation</vt:lpstr>
      <vt:lpstr>PowerPoint Presentation</vt:lpstr>
      <vt:lpstr>PowerPoint Presentation</vt:lpstr>
      <vt:lpstr>The One Big Thing…</vt:lpstr>
      <vt:lpstr>Abstraction</vt:lpstr>
      <vt:lpstr>PowerPoint Presentation</vt:lpstr>
      <vt:lpstr>LOTS of Courses to Follow Up! [Courses]</vt:lpstr>
      <vt:lpstr>CS Courses</vt:lpstr>
      <vt:lpstr>CS Courses Part 2</vt:lpstr>
      <vt:lpstr>EE Courses Are There Too</vt:lpstr>
      <vt:lpstr>Personal Course Recommendations</vt:lpstr>
      <vt:lpstr>What's next? (Otherwise)</vt:lpstr>
      <vt:lpstr>PowerPoint Presentation</vt:lpstr>
      <vt:lpstr>What can you do with Python?</vt:lpstr>
      <vt:lpstr>What can you do with Python?</vt:lpstr>
      <vt:lpstr>(Reminder) Peer Resources: Join Ed!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Michael Ball</cp:lastModifiedBy>
  <cp:revision>69</cp:revision>
  <cp:lastPrinted>2023-04-26T21:00:09Z</cp:lastPrinted>
  <dcterms:modified xsi:type="dcterms:W3CDTF">2023-11-29T22:11:10Z</dcterms:modified>
</cp:coreProperties>
</file>